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Montserrat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  <p:embeddedFont>
      <p:font typeface="Average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11" Type="http://schemas.openxmlformats.org/officeDocument/2006/relationships/slide" Target="slides/slide6.xml"/><Relationship Id="rId22" Type="http://schemas.openxmlformats.org/officeDocument/2006/relationships/font" Target="fonts/Lato-italic.fntdata"/><Relationship Id="rId10" Type="http://schemas.openxmlformats.org/officeDocument/2006/relationships/slide" Target="slides/slide5.xml"/><Relationship Id="rId21" Type="http://schemas.openxmlformats.org/officeDocument/2006/relationships/font" Target="fonts/Lato-bold.fntdata"/><Relationship Id="rId13" Type="http://schemas.openxmlformats.org/officeDocument/2006/relationships/slide" Target="slides/slide8.xml"/><Relationship Id="rId24" Type="http://schemas.openxmlformats.org/officeDocument/2006/relationships/font" Target="fonts/Average-regular.fntdata"/><Relationship Id="rId12" Type="http://schemas.openxmlformats.org/officeDocument/2006/relationships/slide" Target="slides/slide7.xml"/><Relationship Id="rId23" Type="http://schemas.openxmlformats.org/officeDocument/2006/relationships/font" Target="fonts/La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7e98d4d289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7e98d4d289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7ee9fb32c1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7ee9fb32c1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Yes. This looks good. Polish up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7e98d4d289_0_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7e98d4d289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7e98d4d289_0_6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7e98d4d289_0_6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7e98d4d289_0_8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7e98d4d289_0_8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7e98d4d289_0_8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7e98d4d289_0_8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7e98d4d289_0_8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7e98d4d289_0_8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7e98d4d289_0_9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7e98d4d289_0_9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7ee9fb32c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7ee9fb32c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7ee9fb32c1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7ee9fb32c1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C">
  <p:cSld name="SECTION_HEADER_1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1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32" name="Google Shape;132;p1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" name="Google Shape;15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1" name="Google Shape;151;p1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med">
        <p14:prism dir="l"/>
      </p:transition>
    </mc:Choice>
    <mc:Fallback>
      <p:transition spd="med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15.png"/><Relationship Id="rId7" Type="http://schemas.openxmlformats.org/officeDocument/2006/relationships/image" Target="../media/image14.png"/><Relationship Id="rId8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4"/>
          <p:cNvSpPr txBox="1"/>
          <p:nvPr>
            <p:ph type="ctrTitle"/>
          </p:nvPr>
        </p:nvSpPr>
        <p:spPr>
          <a:xfrm>
            <a:off x="3661600" y="1648963"/>
            <a:ext cx="4195800" cy="21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Inventory in ROMS</a:t>
            </a:r>
            <a:endParaRPr/>
          </a:p>
        </p:txBody>
      </p:sp>
      <p:sp>
        <p:nvSpPr>
          <p:cNvPr id="157" name="Google Shape;157;p14"/>
          <p:cNvSpPr txBox="1"/>
          <p:nvPr>
            <p:ph idx="1" type="subTitle"/>
          </p:nvPr>
        </p:nvSpPr>
        <p:spPr>
          <a:xfrm>
            <a:off x="5968850" y="45402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Showing just how simple it really is</a:t>
            </a:r>
            <a:endParaRPr sz="1200"/>
          </a:p>
        </p:txBody>
      </p:sp>
      <p:pic>
        <p:nvPicPr>
          <p:cNvPr id="158" name="Google Shape;15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0000" y="36500"/>
            <a:ext cx="3959526" cy="82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3"/>
          <p:cNvSpPr txBox="1"/>
          <p:nvPr>
            <p:ph type="title"/>
          </p:nvPr>
        </p:nvSpPr>
        <p:spPr>
          <a:xfrm>
            <a:off x="894175" y="2903875"/>
            <a:ext cx="1974900" cy="6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grpSp>
        <p:nvGrpSpPr>
          <p:cNvPr id="260" name="Google Shape;260;p23"/>
          <p:cNvGrpSpPr/>
          <p:nvPr/>
        </p:nvGrpSpPr>
        <p:grpSpPr>
          <a:xfrm>
            <a:off x="3845595" y="2030516"/>
            <a:ext cx="3159984" cy="2439109"/>
            <a:chOff x="3553042" y="1657806"/>
            <a:chExt cx="3461100" cy="2671532"/>
          </a:xfrm>
        </p:grpSpPr>
        <p:sp>
          <p:nvSpPr>
            <p:cNvPr id="261" name="Google Shape;261;p23"/>
            <p:cNvSpPr/>
            <p:nvPr/>
          </p:nvSpPr>
          <p:spPr>
            <a:xfrm>
              <a:off x="4856024" y="3625653"/>
              <a:ext cx="944700" cy="663300"/>
            </a:xfrm>
            <a:prstGeom prst="trapezoid">
              <a:avLst>
                <a:gd fmla="val 25000" name="adj"/>
              </a:avLst>
            </a:pr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3"/>
            <p:cNvSpPr/>
            <p:nvPr/>
          </p:nvSpPr>
          <p:spPr>
            <a:xfrm rot="10800000">
              <a:off x="4953871" y="3681997"/>
              <a:ext cx="400200" cy="606600"/>
            </a:xfrm>
            <a:prstGeom prst="triangle">
              <a:avLst>
                <a:gd fmla="val 96745" name="adj"/>
              </a:avLst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3"/>
            <p:cNvSpPr/>
            <p:nvPr/>
          </p:nvSpPr>
          <p:spPr>
            <a:xfrm>
              <a:off x="4767796" y="3681816"/>
              <a:ext cx="163500" cy="606600"/>
            </a:xfrm>
            <a:prstGeom prst="triangle">
              <a:avLst>
                <a:gd fmla="val 98558" name="adj"/>
              </a:avLst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3"/>
            <p:cNvSpPr/>
            <p:nvPr/>
          </p:nvSpPr>
          <p:spPr>
            <a:xfrm rot="10800000">
              <a:off x="4678237" y="4276102"/>
              <a:ext cx="1210800" cy="4560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3"/>
            <p:cNvSpPr/>
            <p:nvPr/>
          </p:nvSpPr>
          <p:spPr>
            <a:xfrm rot="10800000">
              <a:off x="4668343" y="4283738"/>
              <a:ext cx="1230600" cy="45600"/>
            </a:xfrm>
            <a:prstGeom prst="roundRect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3"/>
            <p:cNvSpPr/>
            <p:nvPr/>
          </p:nvSpPr>
          <p:spPr>
            <a:xfrm>
              <a:off x="4926950" y="3681915"/>
              <a:ext cx="42900" cy="5943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3"/>
            <p:cNvSpPr/>
            <p:nvPr/>
          </p:nvSpPr>
          <p:spPr>
            <a:xfrm>
              <a:off x="3553042" y="1674645"/>
              <a:ext cx="3461100" cy="2014500"/>
            </a:xfrm>
            <a:prstGeom prst="roundRect">
              <a:avLst>
                <a:gd fmla="val 1882" name="adj"/>
              </a:avLst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3"/>
            <p:cNvSpPr/>
            <p:nvPr/>
          </p:nvSpPr>
          <p:spPr>
            <a:xfrm>
              <a:off x="3553042" y="1657806"/>
              <a:ext cx="3461100" cy="2014500"/>
            </a:xfrm>
            <a:prstGeom prst="roundRect">
              <a:avLst>
                <a:gd fmla="val 1764" name="adj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offset_comp_342327_edited.jpg" id="269" name="Google Shape;269;p23"/>
          <p:cNvPicPr preferRelativeResize="0"/>
          <p:nvPr/>
        </p:nvPicPr>
        <p:blipFill rotWithShape="1">
          <a:blip r:embed="rId3">
            <a:alphaModFix/>
          </a:blip>
          <a:srcRect b="26215" l="45356" r="19582" t="50734"/>
          <a:stretch/>
        </p:blipFill>
        <p:spPr>
          <a:xfrm>
            <a:off x="3893905" y="2082663"/>
            <a:ext cx="3063300" cy="174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3"/>
          <p:cNvSpPr/>
          <p:nvPr/>
        </p:nvSpPr>
        <p:spPr>
          <a:xfrm flipH="1">
            <a:off x="3789992" y="2214971"/>
            <a:ext cx="3063300" cy="1743300"/>
          </a:xfrm>
          <a:prstGeom prst="rtTriangle">
            <a:avLst/>
          </a:prstGeom>
          <a:solidFill>
            <a:srgbClr val="000000">
              <a:alpha val="4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1" name="Google Shape;271;p23"/>
          <p:cNvGrpSpPr/>
          <p:nvPr/>
        </p:nvGrpSpPr>
        <p:grpSpPr>
          <a:xfrm>
            <a:off x="6541255" y="3023279"/>
            <a:ext cx="1024386" cy="1522884"/>
            <a:chOff x="6505573" y="2745170"/>
            <a:chExt cx="1122000" cy="1668000"/>
          </a:xfrm>
        </p:grpSpPr>
        <p:sp>
          <p:nvSpPr>
            <p:cNvPr id="272" name="Google Shape;272;p23"/>
            <p:cNvSpPr/>
            <p:nvPr/>
          </p:nvSpPr>
          <p:spPr>
            <a:xfrm>
              <a:off x="6517841" y="2745170"/>
              <a:ext cx="1109700" cy="1668000"/>
            </a:xfrm>
            <a:prstGeom prst="roundRect">
              <a:avLst>
                <a:gd fmla="val 5402" name="adj"/>
              </a:avLst>
            </a:prstGeom>
            <a:solidFill>
              <a:srgbClr val="1B212C"/>
            </a:solidFill>
            <a:ln>
              <a:noFill/>
            </a:ln>
            <a:effectLst>
              <a:outerShdw blurRad="387350" sx="107000" rotWithShape="0" algn="tr" dir="8100000" dist="38100" sy="10700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3"/>
            <p:cNvSpPr/>
            <p:nvPr/>
          </p:nvSpPr>
          <p:spPr>
            <a:xfrm rot="-5400000">
              <a:off x="6238873" y="3024453"/>
              <a:ext cx="1655400" cy="1122000"/>
            </a:xfrm>
            <a:prstGeom prst="roundRect">
              <a:avLst>
                <a:gd fmla="val 4551" name="adj"/>
              </a:avLst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3"/>
            <p:cNvSpPr/>
            <p:nvPr/>
          </p:nvSpPr>
          <p:spPr>
            <a:xfrm rot="-5400000">
              <a:off x="6238873" y="3012061"/>
              <a:ext cx="1655400" cy="1122000"/>
            </a:xfrm>
            <a:prstGeom prst="roundRect">
              <a:avLst>
                <a:gd fmla="val 4551" name="adj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3"/>
            <p:cNvSpPr/>
            <p:nvPr/>
          </p:nvSpPr>
          <p:spPr>
            <a:xfrm>
              <a:off x="6954127" y="4329594"/>
              <a:ext cx="224700" cy="3150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offset_comp_342327_edited.jpg" id="276" name="Google Shape;276;p23"/>
          <p:cNvPicPr preferRelativeResize="0"/>
          <p:nvPr/>
        </p:nvPicPr>
        <p:blipFill rotWithShape="1">
          <a:blip r:embed="rId3">
            <a:alphaModFix/>
          </a:blip>
          <a:srcRect b="16020" l="53168" r="26238" t="53058"/>
          <a:stretch/>
        </p:blipFill>
        <p:spPr>
          <a:xfrm>
            <a:off x="6540872" y="3090796"/>
            <a:ext cx="1024200" cy="13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3"/>
          <p:cNvSpPr/>
          <p:nvPr/>
        </p:nvSpPr>
        <p:spPr>
          <a:xfrm flipH="1">
            <a:off x="6540786" y="3091015"/>
            <a:ext cx="1024200" cy="1333200"/>
          </a:xfrm>
          <a:prstGeom prst="rtTriangle">
            <a:avLst/>
          </a:prstGeom>
          <a:solidFill>
            <a:srgbClr val="000000">
              <a:alpha val="4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8" name="Google Shape;278;p23"/>
          <p:cNvGrpSpPr/>
          <p:nvPr/>
        </p:nvGrpSpPr>
        <p:grpSpPr>
          <a:xfrm>
            <a:off x="6184620" y="3598922"/>
            <a:ext cx="520684" cy="1036470"/>
            <a:chOff x="9543736" y="4486132"/>
            <a:chExt cx="570300" cy="1135235"/>
          </a:xfrm>
        </p:grpSpPr>
        <p:sp>
          <p:nvSpPr>
            <p:cNvPr id="279" name="Google Shape;279;p23"/>
            <p:cNvSpPr/>
            <p:nvPr/>
          </p:nvSpPr>
          <p:spPr>
            <a:xfrm>
              <a:off x="9543736" y="4487212"/>
              <a:ext cx="570300" cy="1132800"/>
            </a:xfrm>
            <a:prstGeom prst="roundRect">
              <a:avLst>
                <a:gd fmla="val 5402" name="adj"/>
              </a:avLst>
            </a:prstGeom>
            <a:solidFill>
              <a:srgbClr val="1B212C"/>
            </a:solidFill>
            <a:ln>
              <a:noFill/>
            </a:ln>
            <a:effectLst>
              <a:outerShdw blurRad="387350" sx="107000" rotWithShape="0" algn="tr" dir="8100000" dist="38100" sy="10700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3"/>
            <p:cNvSpPr/>
            <p:nvPr/>
          </p:nvSpPr>
          <p:spPr>
            <a:xfrm rot="-5400000">
              <a:off x="9265568" y="4772968"/>
              <a:ext cx="1126800" cy="570000"/>
            </a:xfrm>
            <a:prstGeom prst="roundRect">
              <a:avLst>
                <a:gd fmla="val 4551" name="adj"/>
              </a:avLst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3"/>
            <p:cNvSpPr/>
            <p:nvPr/>
          </p:nvSpPr>
          <p:spPr>
            <a:xfrm rot="-5400000">
              <a:off x="9265568" y="4764532"/>
              <a:ext cx="1126800" cy="570000"/>
            </a:xfrm>
            <a:prstGeom prst="roundRect">
              <a:avLst>
                <a:gd fmla="val 4551" name="adj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3"/>
            <p:cNvSpPr/>
            <p:nvPr/>
          </p:nvSpPr>
          <p:spPr>
            <a:xfrm>
              <a:off x="9736876" y="5519757"/>
              <a:ext cx="186300" cy="3030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offset_comp_342327_edited.jpg" id="283" name="Google Shape;283;p23"/>
          <p:cNvPicPr preferRelativeResize="0"/>
          <p:nvPr/>
        </p:nvPicPr>
        <p:blipFill rotWithShape="1">
          <a:blip r:embed="rId3">
            <a:alphaModFix/>
          </a:blip>
          <a:srcRect b="36733" l="41330" r="47980" t="42211"/>
          <a:stretch/>
        </p:blipFill>
        <p:spPr>
          <a:xfrm>
            <a:off x="6184187" y="3598584"/>
            <a:ext cx="520500" cy="888900"/>
          </a:xfrm>
          <a:prstGeom prst="round2SameRect">
            <a:avLst>
              <a:gd fmla="val 4129" name="adj1"/>
              <a:gd fmla="val 0" name="adj2"/>
            </a:avLst>
          </a:prstGeom>
          <a:noFill/>
          <a:ln>
            <a:noFill/>
          </a:ln>
        </p:spPr>
      </p:pic>
      <p:sp>
        <p:nvSpPr>
          <p:cNvPr id="284" name="Google Shape;284;p23"/>
          <p:cNvSpPr/>
          <p:nvPr/>
        </p:nvSpPr>
        <p:spPr>
          <a:xfrm flipH="1">
            <a:off x="6184059" y="3619734"/>
            <a:ext cx="520500" cy="867900"/>
          </a:xfrm>
          <a:prstGeom prst="rtTriangle">
            <a:avLst/>
          </a:prstGeom>
          <a:solidFill>
            <a:srgbClr val="000000">
              <a:alpha val="4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5" name="Google Shape;285;p23"/>
          <p:cNvGrpSpPr/>
          <p:nvPr/>
        </p:nvGrpSpPr>
        <p:grpSpPr>
          <a:xfrm>
            <a:off x="7343579" y="3920386"/>
            <a:ext cx="455496" cy="692277"/>
            <a:chOff x="7384375" y="3728000"/>
            <a:chExt cx="498900" cy="758244"/>
          </a:xfrm>
        </p:grpSpPr>
        <p:sp>
          <p:nvSpPr>
            <p:cNvPr id="286" name="Google Shape;286;p23"/>
            <p:cNvSpPr/>
            <p:nvPr/>
          </p:nvSpPr>
          <p:spPr>
            <a:xfrm rot="10800000">
              <a:off x="7475552" y="4233644"/>
              <a:ext cx="316500" cy="2526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3"/>
            <p:cNvSpPr/>
            <p:nvPr/>
          </p:nvSpPr>
          <p:spPr>
            <a:xfrm rot="5400000">
              <a:off x="7506587" y="4276887"/>
              <a:ext cx="140700" cy="201900"/>
            </a:xfrm>
            <a:prstGeom prst="triangle">
              <a:avLst>
                <a:gd fmla="val 27359" name="adj"/>
              </a:avLst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3"/>
            <p:cNvSpPr/>
            <p:nvPr/>
          </p:nvSpPr>
          <p:spPr>
            <a:xfrm>
              <a:off x="7475548" y="3728000"/>
              <a:ext cx="316500" cy="2526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3"/>
            <p:cNvSpPr/>
            <p:nvPr/>
          </p:nvSpPr>
          <p:spPr>
            <a:xfrm>
              <a:off x="7384375" y="3860325"/>
              <a:ext cx="498900" cy="498900"/>
            </a:xfrm>
            <a:prstGeom prst="ellipse">
              <a:avLst/>
            </a:prstGeom>
            <a:solidFill>
              <a:srgbClr val="1B212C"/>
            </a:solidFill>
            <a:ln>
              <a:noFill/>
            </a:ln>
            <a:effectLst>
              <a:outerShdw blurRad="387350" sx="107000" rotWithShape="0" algn="tr" dir="8100000" dist="38100" sy="10700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0" name="Google Shape;290;p23"/>
          <p:cNvGrpSpPr/>
          <p:nvPr/>
        </p:nvGrpSpPr>
        <p:grpSpPr>
          <a:xfrm>
            <a:off x="7343611" y="4038783"/>
            <a:ext cx="478081" cy="462776"/>
            <a:chOff x="7384385" y="3857442"/>
            <a:chExt cx="523637" cy="506874"/>
          </a:xfrm>
        </p:grpSpPr>
        <p:sp>
          <p:nvSpPr>
            <p:cNvPr id="291" name="Google Shape;291;p23"/>
            <p:cNvSpPr/>
            <p:nvPr/>
          </p:nvSpPr>
          <p:spPr>
            <a:xfrm>
              <a:off x="7384385" y="3865416"/>
              <a:ext cx="498900" cy="4989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92" name="Google Shape;292;p23"/>
            <p:cNvGrpSpPr/>
            <p:nvPr/>
          </p:nvGrpSpPr>
          <p:grpSpPr>
            <a:xfrm>
              <a:off x="7384385" y="3857442"/>
              <a:ext cx="523637" cy="498900"/>
              <a:chOff x="7384385" y="3857442"/>
              <a:chExt cx="523637" cy="498900"/>
            </a:xfrm>
          </p:grpSpPr>
          <p:sp>
            <p:nvSpPr>
              <p:cNvPr id="293" name="Google Shape;293;p23"/>
              <p:cNvSpPr/>
              <p:nvPr/>
            </p:nvSpPr>
            <p:spPr>
              <a:xfrm>
                <a:off x="7384385" y="3857442"/>
                <a:ext cx="498900" cy="4989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" name="Google Shape;294;p23"/>
              <p:cNvSpPr/>
              <p:nvPr/>
            </p:nvSpPr>
            <p:spPr>
              <a:xfrm>
                <a:off x="7856422" y="4081138"/>
                <a:ext cx="51600" cy="51600"/>
              </a:xfrm>
              <a:prstGeom prst="flowChartDelay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descr="offset_comp_342327_edited.jpg" id="295" name="Google Shape;295;p23"/>
          <p:cNvPicPr preferRelativeResize="0"/>
          <p:nvPr/>
        </p:nvPicPr>
        <p:blipFill rotWithShape="1">
          <a:blip r:embed="rId3">
            <a:alphaModFix/>
          </a:blip>
          <a:srcRect b="36557" l="48584" r="37425" t="47335"/>
          <a:stretch/>
        </p:blipFill>
        <p:spPr>
          <a:xfrm>
            <a:off x="7370680" y="4067566"/>
            <a:ext cx="400500" cy="3993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296" name="Google Shape;296;p23"/>
          <p:cNvGrpSpPr/>
          <p:nvPr/>
        </p:nvGrpSpPr>
        <p:grpSpPr>
          <a:xfrm>
            <a:off x="7889618" y="3920386"/>
            <a:ext cx="435785" cy="692277"/>
            <a:chOff x="7982421" y="3727763"/>
            <a:chExt cx="477311" cy="758244"/>
          </a:xfrm>
        </p:grpSpPr>
        <p:sp>
          <p:nvSpPr>
            <p:cNvPr id="297" name="Google Shape;297;p23"/>
            <p:cNvSpPr/>
            <p:nvPr/>
          </p:nvSpPr>
          <p:spPr>
            <a:xfrm>
              <a:off x="8054507" y="3728825"/>
              <a:ext cx="316500" cy="756600"/>
            </a:xfrm>
            <a:prstGeom prst="roundRect">
              <a:avLst>
                <a:gd fmla="val 15418" name="adj"/>
              </a:avLst>
            </a:prstGeom>
            <a:solidFill>
              <a:srgbClr val="1B212C"/>
            </a:solidFill>
            <a:ln>
              <a:noFill/>
            </a:ln>
            <a:effectLst>
              <a:outerShdw blurRad="387350" sx="107000" rotWithShape="0" algn="tr" dir="8100000" dist="38100" sy="10700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3"/>
            <p:cNvSpPr/>
            <p:nvPr/>
          </p:nvSpPr>
          <p:spPr>
            <a:xfrm rot="10800000">
              <a:off x="8054264" y="4233407"/>
              <a:ext cx="316500" cy="2526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3"/>
            <p:cNvSpPr/>
            <p:nvPr/>
          </p:nvSpPr>
          <p:spPr>
            <a:xfrm rot="5400000">
              <a:off x="8085300" y="4276650"/>
              <a:ext cx="140700" cy="201900"/>
            </a:xfrm>
            <a:prstGeom prst="triangle">
              <a:avLst>
                <a:gd fmla="val 27359" name="adj"/>
              </a:avLst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3"/>
            <p:cNvSpPr/>
            <p:nvPr/>
          </p:nvSpPr>
          <p:spPr>
            <a:xfrm>
              <a:off x="8054261" y="3727763"/>
              <a:ext cx="316500" cy="2526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3"/>
            <p:cNvSpPr/>
            <p:nvPr/>
          </p:nvSpPr>
          <p:spPr>
            <a:xfrm>
              <a:off x="7991115" y="3866003"/>
              <a:ext cx="434400" cy="486900"/>
            </a:xfrm>
            <a:prstGeom prst="roundRect">
              <a:avLst>
                <a:gd fmla="val 12273" name="adj"/>
              </a:avLst>
            </a:prstGeom>
            <a:solidFill>
              <a:srgbClr val="1B212C"/>
            </a:solidFill>
            <a:ln>
              <a:noFill/>
            </a:ln>
            <a:effectLst>
              <a:outerShdw blurRad="387350" sx="107000" rotWithShape="0" algn="tr" dir="8100000" dist="38100" sy="10700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3"/>
            <p:cNvSpPr/>
            <p:nvPr/>
          </p:nvSpPr>
          <p:spPr>
            <a:xfrm>
              <a:off x="7982425" y="3884047"/>
              <a:ext cx="451800" cy="499800"/>
            </a:xfrm>
            <a:prstGeom prst="roundRect">
              <a:avLst>
                <a:gd fmla="val 10240" name="adj"/>
              </a:avLst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3"/>
            <p:cNvSpPr/>
            <p:nvPr/>
          </p:nvSpPr>
          <p:spPr>
            <a:xfrm>
              <a:off x="8408132" y="4081081"/>
              <a:ext cx="51600" cy="51600"/>
            </a:xfrm>
            <a:prstGeom prst="flowChartDelay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3"/>
            <p:cNvSpPr/>
            <p:nvPr/>
          </p:nvSpPr>
          <p:spPr>
            <a:xfrm>
              <a:off x="7982421" y="3863888"/>
              <a:ext cx="451800" cy="513900"/>
            </a:xfrm>
            <a:prstGeom prst="roundRect">
              <a:avLst>
                <a:gd fmla="val 1024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offset_comp_342327_edited.jpg" id="305" name="Google Shape;305;p23"/>
          <p:cNvPicPr preferRelativeResize="0"/>
          <p:nvPr/>
        </p:nvPicPr>
        <p:blipFill rotWithShape="1">
          <a:blip r:embed="rId3">
            <a:alphaModFix/>
          </a:blip>
          <a:srcRect b="27092" l="49668" r="37351" t="55915"/>
          <a:stretch/>
        </p:blipFill>
        <p:spPr>
          <a:xfrm>
            <a:off x="7906010" y="4063587"/>
            <a:ext cx="379200" cy="429900"/>
          </a:xfrm>
          <a:prstGeom prst="roundRect">
            <a:avLst>
              <a:gd fmla="val 7794" name="adj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6" name="Google Shape;30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2750" y="351650"/>
            <a:ext cx="6320325" cy="145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"/>
          <p:cNvSpPr txBox="1"/>
          <p:nvPr>
            <p:ph type="title"/>
          </p:nvPr>
        </p:nvSpPr>
        <p:spPr>
          <a:xfrm>
            <a:off x="76050" y="41100"/>
            <a:ext cx="2560200" cy="4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8FFF"/>
                </a:solidFill>
              </a:rPr>
              <a:t>Home Screen</a:t>
            </a:r>
            <a:endParaRPr>
              <a:solidFill>
                <a:srgbClr val="008FFF"/>
              </a:solidFill>
            </a:endParaRPr>
          </a:p>
        </p:txBody>
      </p:sp>
      <p:sp>
        <p:nvSpPr>
          <p:cNvPr id="164" name="Google Shape;164;p15"/>
          <p:cNvSpPr txBox="1"/>
          <p:nvPr/>
        </p:nvSpPr>
        <p:spPr>
          <a:xfrm>
            <a:off x="143550" y="1654525"/>
            <a:ext cx="10287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Start Here</a:t>
            </a:r>
            <a:endParaRPr sz="2200">
              <a:solidFill>
                <a:srgbClr val="FFFF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65" name="Google Shape;165;p15"/>
          <p:cNvSpPr txBox="1"/>
          <p:nvPr/>
        </p:nvSpPr>
        <p:spPr>
          <a:xfrm>
            <a:off x="4443274" y="2097575"/>
            <a:ext cx="4212300" cy="23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66" name="Google Shape;166;p15"/>
          <p:cNvSpPr/>
          <p:nvPr/>
        </p:nvSpPr>
        <p:spPr>
          <a:xfrm>
            <a:off x="267300" y="2264375"/>
            <a:ext cx="781200" cy="284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pic>
        <p:nvPicPr>
          <p:cNvPr id="167" name="Google Shape;1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9875" y="842876"/>
            <a:ext cx="7835724" cy="391347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5"/>
          <p:cNvSpPr/>
          <p:nvPr/>
        </p:nvSpPr>
        <p:spPr>
          <a:xfrm>
            <a:off x="1165350" y="2281925"/>
            <a:ext cx="663600" cy="249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6"/>
          <p:cNvSpPr txBox="1"/>
          <p:nvPr/>
        </p:nvSpPr>
        <p:spPr>
          <a:xfrm>
            <a:off x="0" y="3511700"/>
            <a:ext cx="136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Next Here </a:t>
            </a:r>
            <a:endParaRPr sz="1800">
              <a:solidFill>
                <a:srgbClr val="FFFF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75" name="Google Shape;1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2225" y="1148850"/>
            <a:ext cx="8008675" cy="360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6"/>
          <p:cNvSpPr/>
          <p:nvPr/>
        </p:nvSpPr>
        <p:spPr>
          <a:xfrm>
            <a:off x="1057650" y="3587000"/>
            <a:ext cx="663600" cy="249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"/>
          <p:cNvSpPr txBox="1"/>
          <p:nvPr>
            <p:ph idx="1" type="body"/>
          </p:nvPr>
        </p:nvSpPr>
        <p:spPr>
          <a:xfrm>
            <a:off x="2115575" y="467600"/>
            <a:ext cx="2290500" cy="4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FFFF00"/>
                </a:solidFill>
              </a:rPr>
              <a:t>Add Basic Details in this </a:t>
            </a:r>
            <a:r>
              <a:rPr lang="en">
                <a:solidFill>
                  <a:srgbClr val="FFFF00"/>
                </a:solidFill>
              </a:rPr>
              <a:t>column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82" name="Google Shape;182;p17"/>
          <p:cNvSpPr txBox="1"/>
          <p:nvPr/>
        </p:nvSpPr>
        <p:spPr>
          <a:xfrm>
            <a:off x="4583225" y="467600"/>
            <a:ext cx="2129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 Weights &amp; Value Column</a:t>
            </a:r>
            <a:endParaRPr sz="1000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3" name="Google Shape;183;p17"/>
          <p:cNvSpPr txBox="1"/>
          <p:nvPr/>
        </p:nvSpPr>
        <p:spPr>
          <a:xfrm>
            <a:off x="7051750" y="467600"/>
            <a:ext cx="146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Value &amp; Price Column</a:t>
            </a:r>
            <a:endParaRPr sz="1000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4" name="Google Shape;1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0275" y="904700"/>
            <a:ext cx="7955599" cy="401757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7"/>
          <p:cNvSpPr/>
          <p:nvPr/>
        </p:nvSpPr>
        <p:spPr>
          <a:xfrm>
            <a:off x="3014200" y="806300"/>
            <a:ext cx="331800" cy="9429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7"/>
          <p:cNvSpPr/>
          <p:nvPr/>
        </p:nvSpPr>
        <p:spPr>
          <a:xfrm>
            <a:off x="7618450" y="806300"/>
            <a:ext cx="331800" cy="9429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7"/>
          <p:cNvSpPr/>
          <p:nvPr/>
        </p:nvSpPr>
        <p:spPr>
          <a:xfrm>
            <a:off x="5482025" y="806300"/>
            <a:ext cx="331800" cy="983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8"/>
          <p:cNvSpPr txBox="1"/>
          <p:nvPr>
            <p:ph idx="1" type="body"/>
          </p:nvPr>
        </p:nvSpPr>
        <p:spPr>
          <a:xfrm>
            <a:off x="2037250" y="606600"/>
            <a:ext cx="2656800" cy="4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FFFF00"/>
                </a:solidFill>
              </a:rPr>
              <a:t>Enter Customer (Auto Completion)</a:t>
            </a:r>
            <a:endParaRPr>
              <a:solidFill>
                <a:srgbClr val="FFFF00"/>
              </a:solidFill>
            </a:endParaRPr>
          </a:p>
        </p:txBody>
      </p:sp>
      <p:pic>
        <p:nvPicPr>
          <p:cNvPr id="193" name="Google Shape;1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4225" y="152400"/>
            <a:ext cx="4083832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4925" y="726350"/>
            <a:ext cx="1289823" cy="20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8"/>
          <p:cNvSpPr txBox="1"/>
          <p:nvPr>
            <p:ph idx="1" type="body"/>
          </p:nvPr>
        </p:nvSpPr>
        <p:spPr>
          <a:xfrm>
            <a:off x="1996100" y="1032525"/>
            <a:ext cx="2656800" cy="4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FFFF00"/>
                </a:solidFill>
              </a:rPr>
              <a:t>Enter the Origin (Default can be set)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96" name="Google Shape;196;p18"/>
          <p:cNvSpPr txBox="1"/>
          <p:nvPr>
            <p:ph idx="1" type="body"/>
          </p:nvPr>
        </p:nvSpPr>
        <p:spPr>
          <a:xfrm>
            <a:off x="2037250" y="1435425"/>
            <a:ext cx="2656800" cy="4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rgbClr val="FFFF00"/>
                </a:solidFill>
              </a:rPr>
              <a:t>Enter Job Number (If Applicable)</a:t>
            </a:r>
            <a:endParaRPr sz="1200">
              <a:solidFill>
                <a:srgbClr val="FFFF00"/>
              </a:solidFill>
            </a:endParaRPr>
          </a:p>
        </p:txBody>
      </p:sp>
      <p:pic>
        <p:nvPicPr>
          <p:cNvPr id="197" name="Google Shape;19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3325" y="1132325"/>
            <a:ext cx="1043600" cy="20329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8"/>
          <p:cNvSpPr txBox="1"/>
          <p:nvPr/>
        </p:nvSpPr>
        <p:spPr>
          <a:xfrm>
            <a:off x="2037250" y="1838325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Enter PO Number (If Applicable)</a:t>
            </a:r>
            <a:endParaRPr sz="1200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9" name="Google Shape;199;p18"/>
          <p:cNvSpPr txBox="1"/>
          <p:nvPr/>
        </p:nvSpPr>
        <p:spPr>
          <a:xfrm>
            <a:off x="2667550" y="2993750"/>
            <a:ext cx="1396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Choose </a:t>
            </a:r>
            <a:r>
              <a:rPr lang="en" sz="120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Category</a:t>
            </a:r>
            <a:endParaRPr sz="1200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0" name="Google Shape;200;p18"/>
          <p:cNvSpPr txBox="1"/>
          <p:nvPr/>
        </p:nvSpPr>
        <p:spPr>
          <a:xfrm>
            <a:off x="2667550" y="3429300"/>
            <a:ext cx="2198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Choose Sub Category</a:t>
            </a:r>
            <a:endParaRPr sz="1200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1" name="Google Shape;201;p18"/>
          <p:cNvSpPr txBox="1"/>
          <p:nvPr/>
        </p:nvSpPr>
        <p:spPr>
          <a:xfrm>
            <a:off x="2667550" y="3798600"/>
            <a:ext cx="2026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Choose the Item Template</a:t>
            </a:r>
            <a:endParaRPr sz="1200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2" name="Google Shape;202;p18"/>
          <p:cNvSpPr txBox="1"/>
          <p:nvPr/>
        </p:nvSpPr>
        <p:spPr>
          <a:xfrm>
            <a:off x="2667550" y="2633813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Or do a Quick Search Here</a:t>
            </a:r>
            <a:endParaRPr sz="1200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3" name="Google Shape;203;p18"/>
          <p:cNvPicPr preferRelativeResize="0"/>
          <p:nvPr/>
        </p:nvPicPr>
        <p:blipFill rotWithShape="1">
          <a:blip r:embed="rId6">
            <a:alphaModFix/>
          </a:blip>
          <a:srcRect b="9833" l="62019" r="23326" t="62498"/>
          <a:stretch/>
        </p:blipFill>
        <p:spPr>
          <a:xfrm>
            <a:off x="4894925" y="3292825"/>
            <a:ext cx="1703064" cy="18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8"/>
          <p:cNvPicPr preferRelativeResize="0"/>
          <p:nvPr/>
        </p:nvPicPr>
        <p:blipFill rotWithShape="1">
          <a:blip r:embed="rId7">
            <a:alphaModFix/>
          </a:blip>
          <a:srcRect b="19616" l="62222" r="27486" t="54497"/>
          <a:stretch/>
        </p:blipFill>
        <p:spPr>
          <a:xfrm>
            <a:off x="4901850" y="3502268"/>
            <a:ext cx="1246675" cy="1772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8"/>
          <p:cNvPicPr preferRelativeResize="0"/>
          <p:nvPr/>
        </p:nvPicPr>
        <p:blipFill rotWithShape="1">
          <a:blip r:embed="rId8">
            <a:alphaModFix/>
          </a:blip>
          <a:srcRect b="10729" l="62132" r="27549" t="71791"/>
          <a:stretch/>
        </p:blipFill>
        <p:spPr>
          <a:xfrm>
            <a:off x="4901850" y="4098775"/>
            <a:ext cx="1160572" cy="110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0250" y="152400"/>
            <a:ext cx="4119331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9"/>
          <p:cNvSpPr txBox="1"/>
          <p:nvPr>
            <p:ph idx="1" type="body"/>
          </p:nvPr>
        </p:nvSpPr>
        <p:spPr>
          <a:xfrm>
            <a:off x="1996100" y="649300"/>
            <a:ext cx="2656800" cy="3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FFFF00"/>
                </a:solidFill>
              </a:rPr>
              <a:t>Will Auto Populate From Details Column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212" name="Google Shape;212;p19"/>
          <p:cNvSpPr txBox="1"/>
          <p:nvPr/>
        </p:nvSpPr>
        <p:spPr>
          <a:xfrm>
            <a:off x="2005250" y="1838325"/>
            <a:ext cx="2373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Enter Item Weight (Default Can Be Set)</a:t>
            </a:r>
            <a:endParaRPr sz="1000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3" name="Google Shape;213;p19"/>
          <p:cNvSpPr txBox="1"/>
          <p:nvPr/>
        </p:nvSpPr>
        <p:spPr>
          <a:xfrm>
            <a:off x="1996100" y="1435450"/>
            <a:ext cx="2801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Will Auto Populate From Details Column</a:t>
            </a:r>
            <a:endParaRPr sz="1000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4" name="Google Shape;214;p19"/>
          <p:cNvSpPr txBox="1"/>
          <p:nvPr/>
        </p:nvSpPr>
        <p:spPr>
          <a:xfrm>
            <a:off x="1996100" y="1042375"/>
            <a:ext cx="3180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Will Auto Populate From Details Column</a:t>
            </a:r>
            <a:endParaRPr sz="1000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5" name="Google Shape;215;p19"/>
          <p:cNvSpPr txBox="1"/>
          <p:nvPr/>
        </p:nvSpPr>
        <p:spPr>
          <a:xfrm>
            <a:off x="2005250" y="2241200"/>
            <a:ext cx="2486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Enter Tare Weight (Default Can Be Set)</a:t>
            </a:r>
            <a:endParaRPr sz="1000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6" name="Google Shape;216;p19"/>
          <p:cNvSpPr txBox="1"/>
          <p:nvPr/>
        </p:nvSpPr>
        <p:spPr>
          <a:xfrm>
            <a:off x="1996100" y="2644075"/>
            <a:ext cx="2440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Enter Quantity and Serial Numbers Here</a:t>
            </a:r>
            <a:endParaRPr sz="1000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7" name="Google Shape;217;p19"/>
          <p:cNvSpPr txBox="1"/>
          <p:nvPr/>
        </p:nvSpPr>
        <p:spPr>
          <a:xfrm>
            <a:off x="2505200" y="3027350"/>
            <a:ext cx="2440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Choose a Barcode Layout Here</a:t>
            </a:r>
            <a:endParaRPr sz="1000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8" name="Google Shape;218;p19"/>
          <p:cNvSpPr txBox="1"/>
          <p:nvPr/>
        </p:nvSpPr>
        <p:spPr>
          <a:xfrm>
            <a:off x="3161225" y="3442250"/>
            <a:ext cx="1237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Enter Values Here</a:t>
            </a:r>
            <a:endParaRPr sz="1000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9" name="Google Shape;219;p19"/>
          <p:cNvSpPr txBox="1"/>
          <p:nvPr/>
        </p:nvSpPr>
        <p:spPr>
          <a:xfrm>
            <a:off x="2780225" y="4619250"/>
            <a:ext cx="1796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Additional</a:t>
            </a:r>
            <a:r>
              <a:rPr lang="en" sz="100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 Notes Go Here</a:t>
            </a:r>
            <a:endParaRPr sz="1000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0" name="Google Shape;220;p19"/>
          <p:cNvSpPr txBox="1"/>
          <p:nvPr/>
        </p:nvSpPr>
        <p:spPr>
          <a:xfrm>
            <a:off x="2704025" y="3823250"/>
            <a:ext cx="1851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Compliance Verbiage</a:t>
            </a:r>
            <a:r>
              <a:rPr lang="en" sz="100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 Here</a:t>
            </a:r>
            <a:endParaRPr sz="1000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1" name="Google Shape;221;p19"/>
          <p:cNvSpPr txBox="1"/>
          <p:nvPr/>
        </p:nvSpPr>
        <p:spPr>
          <a:xfrm>
            <a:off x="3199400" y="4238150"/>
            <a:ext cx="1237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Enter Values Here</a:t>
            </a:r>
            <a:endParaRPr sz="1000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2575" y="152400"/>
            <a:ext cx="4087868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0"/>
          <p:cNvSpPr txBox="1"/>
          <p:nvPr/>
        </p:nvSpPr>
        <p:spPr>
          <a:xfrm>
            <a:off x="3380575" y="622175"/>
            <a:ext cx="1327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Pricing can go here</a:t>
            </a:r>
            <a:endParaRPr sz="1000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8" name="Google Shape;228;p20"/>
          <p:cNvSpPr txBox="1"/>
          <p:nvPr/>
        </p:nvSpPr>
        <p:spPr>
          <a:xfrm>
            <a:off x="3194275" y="1459000"/>
            <a:ext cx="1513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If a COD is required</a:t>
            </a:r>
            <a:endParaRPr sz="1000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9" name="Google Shape;229;p20"/>
          <p:cNvSpPr txBox="1"/>
          <p:nvPr/>
        </p:nvSpPr>
        <p:spPr>
          <a:xfrm>
            <a:off x="2924925" y="2627650"/>
            <a:ext cx="186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Serial Number will show here</a:t>
            </a:r>
            <a:endParaRPr sz="1000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0" name="Google Shape;230;p20"/>
          <p:cNvSpPr txBox="1"/>
          <p:nvPr/>
        </p:nvSpPr>
        <p:spPr>
          <a:xfrm>
            <a:off x="2925075" y="3409200"/>
            <a:ext cx="186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Carbon credited to goes here</a:t>
            </a:r>
            <a:endParaRPr sz="1000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1" name="Google Shape;231;p20"/>
          <p:cNvSpPr txBox="1"/>
          <p:nvPr/>
        </p:nvSpPr>
        <p:spPr>
          <a:xfrm>
            <a:off x="2655975" y="3796300"/>
            <a:ext cx="2135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Product Functionality Description</a:t>
            </a:r>
            <a:endParaRPr sz="1000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2" name="Google Shape;232;p20"/>
          <p:cNvSpPr txBox="1"/>
          <p:nvPr/>
        </p:nvSpPr>
        <p:spPr>
          <a:xfrm>
            <a:off x="2815275" y="4183400"/>
            <a:ext cx="1975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Product cosmetic Description</a:t>
            </a:r>
            <a:endParaRPr sz="1000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3" name="Google Shape;233;p20"/>
          <p:cNvSpPr txBox="1"/>
          <p:nvPr/>
        </p:nvSpPr>
        <p:spPr>
          <a:xfrm>
            <a:off x="2753325" y="4570500"/>
            <a:ext cx="2037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Data Sanitization Description</a:t>
            </a:r>
            <a:endParaRPr sz="1000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1175" y="1217350"/>
            <a:ext cx="7810298" cy="3828751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1"/>
          <p:cNvSpPr txBox="1"/>
          <p:nvPr/>
        </p:nvSpPr>
        <p:spPr>
          <a:xfrm>
            <a:off x="3034950" y="380250"/>
            <a:ext cx="356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Now you choose what to do with the stock</a:t>
            </a:r>
            <a:endParaRPr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0" name="Google Shape;24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2350" y="3965500"/>
            <a:ext cx="4225425" cy="99742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1"/>
          <p:cNvSpPr txBox="1"/>
          <p:nvPr/>
        </p:nvSpPr>
        <p:spPr>
          <a:xfrm>
            <a:off x="110900" y="3685100"/>
            <a:ext cx="3000000" cy="4002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Process it in and add to inventory</a:t>
            </a:r>
            <a:endParaRPr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2" name="Google Shape;242;p21"/>
          <p:cNvSpPr txBox="1"/>
          <p:nvPr/>
        </p:nvSpPr>
        <p:spPr>
          <a:xfrm>
            <a:off x="2157250" y="3254000"/>
            <a:ext cx="3262800" cy="8313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Process it in and add to inventory, Defaulting the next screen to the same Customer and PO as previous entry</a:t>
            </a:r>
            <a:endParaRPr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3" name="Google Shape;243;p21"/>
          <p:cNvSpPr txBox="1"/>
          <p:nvPr/>
        </p:nvSpPr>
        <p:spPr>
          <a:xfrm>
            <a:off x="3595350" y="3254000"/>
            <a:ext cx="3000000" cy="8313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Process it in and add to inventory, Defaulting the next screen to the same Commodity as previous entry</a:t>
            </a:r>
            <a:endParaRPr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4" name="Google Shape;244;p21"/>
          <p:cNvSpPr txBox="1"/>
          <p:nvPr/>
        </p:nvSpPr>
        <p:spPr>
          <a:xfrm>
            <a:off x="5437625" y="3469700"/>
            <a:ext cx="2287800" cy="6156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Process item in and add to inventory, and sell item</a:t>
            </a:r>
            <a:endParaRPr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5" name="Google Shape;245;p21"/>
          <p:cNvSpPr/>
          <p:nvPr/>
        </p:nvSpPr>
        <p:spPr>
          <a:xfrm rot="-3006568">
            <a:off x="2019084" y="4159220"/>
            <a:ext cx="207228" cy="532032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1"/>
          <p:cNvSpPr/>
          <p:nvPr/>
        </p:nvSpPr>
        <p:spPr>
          <a:xfrm rot="2703519">
            <a:off x="5072701" y="4030461"/>
            <a:ext cx="207253" cy="53202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1"/>
          <p:cNvSpPr/>
          <p:nvPr/>
        </p:nvSpPr>
        <p:spPr>
          <a:xfrm rot="-2981729">
            <a:off x="3430099" y="4030506"/>
            <a:ext cx="207312" cy="531934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1"/>
          <p:cNvSpPr/>
          <p:nvPr/>
        </p:nvSpPr>
        <p:spPr>
          <a:xfrm rot="2703519">
            <a:off x="6409901" y="4080736"/>
            <a:ext cx="207253" cy="53202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2"/>
          <p:cNvSpPr txBox="1"/>
          <p:nvPr>
            <p:ph type="title"/>
          </p:nvPr>
        </p:nvSpPr>
        <p:spPr>
          <a:xfrm>
            <a:off x="1052550" y="5942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Congratulations! </a:t>
            </a:r>
            <a:endParaRPr>
              <a:solidFill>
                <a:srgbClr val="FFFF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Your item has been processed into stock!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254" name="Google Shape;254;p22"/>
          <p:cNvSpPr txBox="1"/>
          <p:nvPr>
            <p:ph idx="1" type="body"/>
          </p:nvPr>
        </p:nvSpPr>
        <p:spPr>
          <a:xfrm>
            <a:off x="799750" y="2571750"/>
            <a:ext cx="7959300" cy="106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You are now ready to run reports based on any values provided upon entry. </a:t>
            </a:r>
            <a:endParaRPr>
              <a:solidFill>
                <a:srgbClr val="FFFF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(ie date, model, qty, S/N, ect.)</a:t>
            </a:r>
            <a:endParaRPr>
              <a:solidFill>
                <a:srgbClr val="FFFF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FFFF00"/>
                </a:solidFill>
              </a:rPr>
              <a:t>Remember, the more values that you use, the more fine tuned your reporting can be!</a:t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